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49"/>
  </p:notesMasterIdLst>
  <p:sldIdLst>
    <p:sldId id="256" r:id="rId2"/>
    <p:sldId id="257" r:id="rId3"/>
    <p:sldId id="258" r:id="rId4"/>
    <p:sldId id="259" r:id="rId5"/>
    <p:sldId id="260" r:id="rId6"/>
    <p:sldId id="261" r:id="rId7"/>
    <p:sldId id="262" r:id="rId8"/>
    <p:sldId id="263" r:id="rId9"/>
    <p:sldId id="265" r:id="rId10"/>
    <p:sldId id="266" r:id="rId11"/>
    <p:sldId id="264" r:id="rId12"/>
    <p:sldId id="270" r:id="rId13"/>
    <p:sldId id="269" r:id="rId14"/>
    <p:sldId id="268" r:id="rId15"/>
    <p:sldId id="267" r:id="rId16"/>
    <p:sldId id="271" r:id="rId17"/>
    <p:sldId id="273" r:id="rId18"/>
    <p:sldId id="274" r:id="rId19"/>
    <p:sldId id="272" r:id="rId20"/>
    <p:sldId id="275" r:id="rId21"/>
    <p:sldId id="280" r:id="rId22"/>
    <p:sldId id="279" r:id="rId23"/>
    <p:sldId id="278" r:id="rId24"/>
    <p:sldId id="277" r:id="rId25"/>
    <p:sldId id="276" r:id="rId26"/>
    <p:sldId id="286" r:id="rId27"/>
    <p:sldId id="285" r:id="rId28"/>
    <p:sldId id="284" r:id="rId29"/>
    <p:sldId id="283" r:id="rId30"/>
    <p:sldId id="282" r:id="rId31"/>
    <p:sldId id="281" r:id="rId32"/>
    <p:sldId id="290" r:id="rId33"/>
    <p:sldId id="289" r:id="rId34"/>
    <p:sldId id="288" r:id="rId35"/>
    <p:sldId id="287" r:id="rId36"/>
    <p:sldId id="295" r:id="rId37"/>
    <p:sldId id="294" r:id="rId38"/>
    <p:sldId id="293" r:id="rId39"/>
    <p:sldId id="292" r:id="rId40"/>
    <p:sldId id="291" r:id="rId41"/>
    <p:sldId id="298" r:id="rId42"/>
    <p:sldId id="297" r:id="rId43"/>
    <p:sldId id="296"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F839D7-43AE-4C6F-AC2C-FC8D25996F04}">
          <p14:sldIdLst>
            <p14:sldId id="256"/>
            <p14:sldId id="257"/>
            <p14:sldId id="258"/>
            <p14:sldId id="259"/>
            <p14:sldId id="260"/>
            <p14:sldId id="261"/>
            <p14:sldId id="262"/>
            <p14:sldId id="263"/>
            <p14:sldId id="265"/>
            <p14:sldId id="266"/>
            <p14:sldId id="264"/>
            <p14:sldId id="270"/>
            <p14:sldId id="269"/>
            <p14:sldId id="268"/>
            <p14:sldId id="267"/>
            <p14:sldId id="271"/>
            <p14:sldId id="273"/>
            <p14:sldId id="274"/>
            <p14:sldId id="272"/>
            <p14:sldId id="275"/>
            <p14:sldId id="280"/>
            <p14:sldId id="279"/>
            <p14:sldId id="278"/>
            <p14:sldId id="277"/>
            <p14:sldId id="276"/>
            <p14:sldId id="286"/>
            <p14:sldId id="285"/>
            <p14:sldId id="284"/>
            <p14:sldId id="283"/>
            <p14:sldId id="282"/>
            <p14:sldId id="281"/>
            <p14:sldId id="290"/>
            <p14:sldId id="289"/>
            <p14:sldId id="288"/>
            <p14:sldId id="287"/>
            <p14:sldId id="295"/>
            <p14:sldId id="294"/>
            <p14:sldId id="293"/>
            <p14:sldId id="292"/>
            <p14:sldId id="291"/>
            <p14:sldId id="298"/>
            <p14:sldId id="297"/>
            <p14:sldId id="296"/>
            <p14:sldId id="299"/>
            <p14:sldId id="300"/>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41" autoAdjust="0"/>
  </p:normalViewPr>
  <p:slideViewPr>
    <p:cSldViewPr snapToGrid="0">
      <p:cViewPr varScale="1">
        <p:scale>
          <a:sx n="96" d="100"/>
          <a:sy n="96" d="100"/>
        </p:scale>
        <p:origin x="312"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A6A6F-2E75-4478-B149-B7B5D7266B34}" type="datetimeFigureOut">
              <a:rPr lang="en-IN" smtClean="0"/>
              <a:t>15-08-2023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AC827-D01F-4B19-A744-D9474018D4DE}" type="slidenum">
              <a:rPr lang="en-IN" smtClean="0"/>
              <a:t>‹#›</a:t>
            </a:fld>
            <a:endParaRPr lang="en-IN"/>
          </a:p>
        </p:txBody>
      </p:sp>
    </p:spTree>
    <p:extLst>
      <p:ext uri="{BB962C8B-B14F-4D97-AF65-F5344CB8AC3E}">
        <p14:creationId xmlns:p14="http://schemas.microsoft.com/office/powerpoint/2010/main" val="268639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2912223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3445363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45454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2413066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2144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218428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1762415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147866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263107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0C5508-3D60-4AE2-AF56-83B6BA848DCA}" type="datetimeFigureOut">
              <a:rPr lang="en-IN" smtClean="0"/>
              <a:t>15-08-2023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166356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0C5508-3D60-4AE2-AF56-83B6BA848DCA}" type="datetimeFigureOut">
              <a:rPr lang="en-IN" smtClean="0"/>
              <a:t>15-08-2023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316457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0C5508-3D60-4AE2-AF56-83B6BA848DCA}" type="datetimeFigureOut">
              <a:rPr lang="en-IN" smtClean="0"/>
              <a:t>15-08-2023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65300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0C5508-3D60-4AE2-AF56-83B6BA848DCA}" type="datetimeFigureOut">
              <a:rPr lang="en-IN" smtClean="0"/>
              <a:t>15-08-2023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4152052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C5508-3D60-4AE2-AF56-83B6BA848DCA}" type="datetimeFigureOut">
              <a:rPr lang="en-IN" smtClean="0"/>
              <a:t>15-08-2023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180585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0C5508-3D60-4AE2-AF56-83B6BA848DCA}" type="datetimeFigureOut">
              <a:rPr lang="en-IN" smtClean="0"/>
              <a:t>15-08-2023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1578619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0C5508-3D60-4AE2-AF56-83B6BA848DCA}" type="datetimeFigureOut">
              <a:rPr lang="en-IN" smtClean="0"/>
              <a:t>15-08-2023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67E145-2774-428A-AFED-324657599117}" type="slidenum">
              <a:rPr lang="en-IN" smtClean="0"/>
              <a:t>‹#›</a:t>
            </a:fld>
            <a:endParaRPr lang="en-IN"/>
          </a:p>
        </p:txBody>
      </p:sp>
    </p:spTree>
    <p:extLst>
      <p:ext uri="{BB962C8B-B14F-4D97-AF65-F5344CB8AC3E}">
        <p14:creationId xmlns:p14="http://schemas.microsoft.com/office/powerpoint/2010/main" val="15024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0C5508-3D60-4AE2-AF56-83B6BA848DCA}" type="datetimeFigureOut">
              <a:rPr lang="en-IN" smtClean="0"/>
              <a:t>15-08-2023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067E145-2774-428A-AFED-324657599117}" type="slidenum">
              <a:rPr lang="en-IN" smtClean="0"/>
              <a:t>‹#›</a:t>
            </a:fld>
            <a:endParaRPr lang="en-IN"/>
          </a:p>
        </p:txBody>
      </p:sp>
    </p:spTree>
    <p:extLst>
      <p:ext uri="{BB962C8B-B14F-4D97-AF65-F5344CB8AC3E}">
        <p14:creationId xmlns:p14="http://schemas.microsoft.com/office/powerpoint/2010/main" val="183795740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D32E-187C-6977-0F2B-4BA195671EE5}"/>
              </a:ext>
            </a:extLst>
          </p:cNvPr>
          <p:cNvSpPr>
            <a:spLocks noGrp="1"/>
          </p:cNvSpPr>
          <p:nvPr>
            <p:ph type="title"/>
          </p:nvPr>
        </p:nvSpPr>
        <p:spPr/>
        <p:txBody>
          <a:bodyPr>
            <a:normAutofit fontScale="90000"/>
          </a:bodyPr>
          <a:lstStyle/>
          <a:p>
            <a:r>
              <a:rPr lang="en-IN" b="0" i="0" dirty="0">
                <a:solidFill>
                  <a:srgbClr val="151515"/>
                </a:solidFill>
                <a:effectLst/>
                <a:latin typeface="var(--font-inter)"/>
              </a:rPr>
              <a:t>Lead Scoring Case Study </a:t>
            </a:r>
            <a:br>
              <a:rPr lang="en-IN" b="0" i="0" dirty="0">
                <a:solidFill>
                  <a:srgbClr val="151515"/>
                </a:solidFill>
                <a:effectLst/>
                <a:latin typeface="var(--font-inter)"/>
              </a:rPr>
            </a:br>
            <a:r>
              <a:rPr lang="en-IN" b="1" i="0" dirty="0">
                <a:solidFill>
                  <a:schemeClr val="accent2"/>
                </a:solidFill>
                <a:effectLst/>
                <a:latin typeface="var(--font-inter)"/>
              </a:rPr>
              <a:t>Prepared by : Chand Pasha and </a:t>
            </a:r>
            <a:r>
              <a:rPr lang="en-IN" b="1" i="0" dirty="0" err="1">
                <a:solidFill>
                  <a:schemeClr val="accent2"/>
                </a:solidFill>
                <a:effectLst/>
                <a:latin typeface="var(--font-inter)"/>
              </a:rPr>
              <a:t>Nithish</a:t>
            </a:r>
            <a:br>
              <a:rPr lang="en-IN" b="1" i="0" dirty="0">
                <a:solidFill>
                  <a:schemeClr val="accent2"/>
                </a:solidFill>
                <a:effectLst/>
                <a:latin typeface="var(--font-inter)"/>
              </a:rPr>
            </a:br>
            <a:br>
              <a:rPr lang="en-IN" b="1" i="0" dirty="0">
                <a:solidFill>
                  <a:schemeClr val="accent2"/>
                </a:solidFill>
                <a:effectLst/>
                <a:latin typeface="var(--font-inter)"/>
              </a:rPr>
            </a:br>
            <a:br>
              <a:rPr lang="en-IN" b="0" i="0" dirty="0">
                <a:solidFill>
                  <a:srgbClr val="151515"/>
                </a:solidFill>
                <a:effectLst/>
                <a:latin typeface="var(--font-inter)"/>
              </a:rPr>
            </a:br>
            <a:endParaRPr lang="en-IN" dirty="0"/>
          </a:p>
        </p:txBody>
      </p:sp>
      <p:sp>
        <p:nvSpPr>
          <p:cNvPr id="7" name="TextBox 6">
            <a:extLst>
              <a:ext uri="{FF2B5EF4-FFF2-40B4-BE49-F238E27FC236}">
                <a16:creationId xmlns:a16="http://schemas.microsoft.com/office/drawing/2014/main" id="{53C74109-74A5-F1C9-5AA4-36EC6A7EE5E8}"/>
              </a:ext>
            </a:extLst>
          </p:cNvPr>
          <p:cNvSpPr txBox="1"/>
          <p:nvPr/>
        </p:nvSpPr>
        <p:spPr>
          <a:xfrm>
            <a:off x="612730" y="1573005"/>
            <a:ext cx="6832209" cy="4062651"/>
          </a:xfrm>
          <a:prstGeom prst="rect">
            <a:avLst/>
          </a:prstGeom>
          <a:noFill/>
        </p:spPr>
        <p:txBody>
          <a:bodyPr wrap="square" rIns="90000" rtlCol="0">
            <a:spAutoFit/>
          </a:bodyPr>
          <a:lstStyle/>
          <a:p>
            <a:endParaRPr lang="en-GB" b="1" i="0" dirty="0">
              <a:solidFill>
                <a:srgbClr val="151515"/>
              </a:solidFill>
              <a:effectLst/>
              <a:latin typeface="__Roboto_5506ec"/>
            </a:endParaRPr>
          </a:p>
          <a:p>
            <a:endParaRPr lang="en-GB" b="1" dirty="0">
              <a:solidFill>
                <a:srgbClr val="151515"/>
              </a:solidFill>
              <a:latin typeface="__Roboto_5506ec"/>
            </a:endParaRPr>
          </a:p>
          <a:p>
            <a:r>
              <a:rPr lang="en-GB" b="1" i="0" dirty="0">
                <a:solidFill>
                  <a:srgbClr val="151515"/>
                </a:solidFill>
                <a:effectLst/>
                <a:latin typeface="__Roboto_5506ec"/>
              </a:rPr>
              <a:t>Problem Statement :</a:t>
            </a:r>
            <a:br>
              <a:rPr lang="en-GB" dirty="0"/>
            </a:br>
            <a:r>
              <a:rPr lang="en-GB" sz="1200" b="0" i="0" dirty="0">
                <a:solidFill>
                  <a:srgbClr val="151515"/>
                </a:solidFill>
                <a:effectLst/>
                <a:latin typeface="__Roboto_5506ec"/>
              </a:rPr>
              <a:t>An education company named X Education sells online courses to industry professionals. On any given day, many professionals who are interested in the courses land on their website and browse for courses.</a:t>
            </a:r>
            <a:br>
              <a:rPr lang="en-GB" sz="1200" dirty="0"/>
            </a:br>
            <a:r>
              <a:rPr lang="en-GB" sz="1200" b="0" i="0" dirty="0">
                <a:solidFill>
                  <a:srgbClr val="151515"/>
                </a:solidFill>
                <a:effectLst/>
                <a:latin typeface="__Roboto_5506ec"/>
              </a:rPr>
              <a:t>The company markets its courses on several websites and search engines like Google. Once these people land on the website, they might browse the courses or fill up a form for the course or watch some videos. When these people fill up a form providing their email address or phone number, they are classified to be a lead. Moreover, the company also gets leads through past referrals. Once these leads are acquired, employees from the sales team start making calls, writing emails, etc. Through this process, some of the leads get converted while most do not. The typical lead conversion rate at X education is around 30%.</a:t>
            </a:r>
            <a:br>
              <a:rPr lang="en-GB" sz="1200" dirty="0"/>
            </a:br>
            <a:r>
              <a:rPr lang="en-GB" sz="1200" b="0" i="0" dirty="0">
                <a:solidFill>
                  <a:srgbClr val="151515"/>
                </a:solidFill>
                <a:effectLst/>
                <a:latin typeface="__Roboto_5506ec"/>
              </a:rPr>
              <a:t>There are a lot of leads generated in the initial stage (top) but only a few of them come out as paying customers from the bottom. In the middle stage, you need to nurture the potential leads well (i.e. educating the leads about the product, constantly communicating etc. ) in order to get a higher lead conversion.</a:t>
            </a:r>
            <a:br>
              <a:rPr lang="en-GB" sz="1200" dirty="0"/>
            </a:br>
            <a:r>
              <a:rPr lang="en-GB" sz="1200" b="0" i="0" dirty="0">
                <a:solidFill>
                  <a:srgbClr val="151515"/>
                </a:solidFill>
                <a:effectLst/>
                <a:latin typeface="__Roboto_5506ec"/>
              </a:rPr>
              <a:t>X Education has appointed you to help them select the most promising leads, i.e. the leads that are most likely to convert into paying customers. The company requires you to build a model wherein you need to assign a lead score to each of the leads such that the customers with higher lead score have a higher conversion chance and the customers with lower lead score have a lower conversion chance. The CEO, in particular, has given a ballpark of the target lead conversion rate to be around 80%.</a:t>
            </a:r>
            <a:endParaRPr lang="en-IN" sz="1200" dirty="0"/>
          </a:p>
        </p:txBody>
      </p:sp>
    </p:spTree>
    <p:extLst>
      <p:ext uri="{BB962C8B-B14F-4D97-AF65-F5344CB8AC3E}">
        <p14:creationId xmlns:p14="http://schemas.microsoft.com/office/powerpoint/2010/main" val="100761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1BF6A-113C-579F-99BC-0BA222BFC7D2}"/>
              </a:ext>
            </a:extLst>
          </p:cNvPr>
          <p:cNvPicPr>
            <a:picLocks noChangeAspect="1"/>
          </p:cNvPicPr>
          <p:nvPr/>
        </p:nvPicPr>
        <p:blipFill>
          <a:blip r:embed="rId2"/>
          <a:stretch>
            <a:fillRect/>
          </a:stretch>
        </p:blipFill>
        <p:spPr>
          <a:xfrm>
            <a:off x="268533" y="514331"/>
            <a:ext cx="8315386" cy="5143538"/>
          </a:xfrm>
          <a:prstGeom prst="rect">
            <a:avLst/>
          </a:prstGeom>
        </p:spPr>
      </p:pic>
    </p:spTree>
    <p:extLst>
      <p:ext uri="{BB962C8B-B14F-4D97-AF65-F5344CB8AC3E}">
        <p14:creationId xmlns:p14="http://schemas.microsoft.com/office/powerpoint/2010/main" val="264599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0C3F62-C05F-B7A7-97D2-5C7481A36833}"/>
              </a:ext>
            </a:extLst>
          </p:cNvPr>
          <p:cNvPicPr>
            <a:picLocks noChangeAspect="1"/>
          </p:cNvPicPr>
          <p:nvPr/>
        </p:nvPicPr>
        <p:blipFill>
          <a:blip r:embed="rId2"/>
          <a:stretch>
            <a:fillRect/>
          </a:stretch>
        </p:blipFill>
        <p:spPr>
          <a:xfrm>
            <a:off x="307254" y="378290"/>
            <a:ext cx="8496362" cy="5057812"/>
          </a:xfrm>
          <a:prstGeom prst="rect">
            <a:avLst/>
          </a:prstGeom>
        </p:spPr>
      </p:pic>
    </p:spTree>
    <p:extLst>
      <p:ext uri="{BB962C8B-B14F-4D97-AF65-F5344CB8AC3E}">
        <p14:creationId xmlns:p14="http://schemas.microsoft.com/office/powerpoint/2010/main" val="132486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95CA4-F4C5-9699-A4DC-1235374C5B62}"/>
              </a:ext>
            </a:extLst>
          </p:cNvPr>
          <p:cNvPicPr>
            <a:picLocks noChangeAspect="1"/>
          </p:cNvPicPr>
          <p:nvPr/>
        </p:nvPicPr>
        <p:blipFill>
          <a:blip r:embed="rId2"/>
          <a:stretch>
            <a:fillRect/>
          </a:stretch>
        </p:blipFill>
        <p:spPr>
          <a:xfrm>
            <a:off x="209725" y="316375"/>
            <a:ext cx="8582088" cy="5410240"/>
          </a:xfrm>
          <a:prstGeom prst="rect">
            <a:avLst/>
          </a:prstGeom>
        </p:spPr>
      </p:pic>
    </p:spTree>
    <p:extLst>
      <p:ext uri="{BB962C8B-B14F-4D97-AF65-F5344CB8AC3E}">
        <p14:creationId xmlns:p14="http://schemas.microsoft.com/office/powerpoint/2010/main" val="3802704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F1825-88D4-9504-4CE2-59E78BE94382}"/>
              </a:ext>
            </a:extLst>
          </p:cNvPr>
          <p:cNvPicPr>
            <a:picLocks noChangeAspect="1"/>
          </p:cNvPicPr>
          <p:nvPr/>
        </p:nvPicPr>
        <p:blipFill>
          <a:blip r:embed="rId2"/>
          <a:stretch>
            <a:fillRect/>
          </a:stretch>
        </p:blipFill>
        <p:spPr>
          <a:xfrm>
            <a:off x="432528" y="682265"/>
            <a:ext cx="8543987" cy="3952904"/>
          </a:xfrm>
          <a:prstGeom prst="rect">
            <a:avLst/>
          </a:prstGeom>
        </p:spPr>
      </p:pic>
    </p:spTree>
    <p:extLst>
      <p:ext uri="{BB962C8B-B14F-4D97-AF65-F5344CB8AC3E}">
        <p14:creationId xmlns:p14="http://schemas.microsoft.com/office/powerpoint/2010/main" val="173198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D14B6B-FF65-4D71-D31C-8874CCDE1EA4}"/>
              </a:ext>
            </a:extLst>
          </p:cNvPr>
          <p:cNvPicPr>
            <a:picLocks noChangeAspect="1"/>
          </p:cNvPicPr>
          <p:nvPr/>
        </p:nvPicPr>
        <p:blipFill>
          <a:blip r:embed="rId2"/>
          <a:stretch>
            <a:fillRect/>
          </a:stretch>
        </p:blipFill>
        <p:spPr>
          <a:xfrm>
            <a:off x="185499" y="250111"/>
            <a:ext cx="8382061" cy="6477047"/>
          </a:xfrm>
          <a:prstGeom prst="rect">
            <a:avLst/>
          </a:prstGeom>
        </p:spPr>
      </p:pic>
    </p:spTree>
    <p:extLst>
      <p:ext uri="{BB962C8B-B14F-4D97-AF65-F5344CB8AC3E}">
        <p14:creationId xmlns:p14="http://schemas.microsoft.com/office/powerpoint/2010/main" val="2191404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FBC29-396F-D12E-7BE4-DBC347D6E188}"/>
              </a:ext>
            </a:extLst>
          </p:cNvPr>
          <p:cNvPicPr>
            <a:picLocks noChangeAspect="1"/>
          </p:cNvPicPr>
          <p:nvPr/>
        </p:nvPicPr>
        <p:blipFill>
          <a:blip r:embed="rId2"/>
          <a:stretch>
            <a:fillRect/>
          </a:stretch>
        </p:blipFill>
        <p:spPr>
          <a:xfrm>
            <a:off x="271224" y="0"/>
            <a:ext cx="8439212" cy="6410372"/>
          </a:xfrm>
          <a:prstGeom prst="rect">
            <a:avLst/>
          </a:prstGeom>
        </p:spPr>
      </p:pic>
    </p:spTree>
    <p:extLst>
      <p:ext uri="{BB962C8B-B14F-4D97-AF65-F5344CB8AC3E}">
        <p14:creationId xmlns:p14="http://schemas.microsoft.com/office/powerpoint/2010/main" val="1283261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3D302-487D-B658-0EDB-2681DB9C38AD}"/>
              </a:ext>
            </a:extLst>
          </p:cNvPr>
          <p:cNvPicPr>
            <a:picLocks noChangeAspect="1"/>
          </p:cNvPicPr>
          <p:nvPr/>
        </p:nvPicPr>
        <p:blipFill>
          <a:blip r:embed="rId2"/>
          <a:stretch>
            <a:fillRect/>
          </a:stretch>
        </p:blipFill>
        <p:spPr>
          <a:xfrm>
            <a:off x="371650" y="550154"/>
            <a:ext cx="8486837" cy="4962561"/>
          </a:xfrm>
          <a:prstGeom prst="rect">
            <a:avLst/>
          </a:prstGeom>
        </p:spPr>
      </p:pic>
    </p:spTree>
    <p:extLst>
      <p:ext uri="{BB962C8B-B14F-4D97-AF65-F5344CB8AC3E}">
        <p14:creationId xmlns:p14="http://schemas.microsoft.com/office/powerpoint/2010/main" val="276829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738D3-4A85-A91A-18A0-12DD624A1F5C}"/>
              </a:ext>
            </a:extLst>
          </p:cNvPr>
          <p:cNvPicPr>
            <a:picLocks noChangeAspect="1"/>
          </p:cNvPicPr>
          <p:nvPr/>
        </p:nvPicPr>
        <p:blipFill>
          <a:blip r:embed="rId2"/>
          <a:stretch>
            <a:fillRect/>
          </a:stretch>
        </p:blipFill>
        <p:spPr>
          <a:xfrm>
            <a:off x="389091" y="151923"/>
            <a:ext cx="7949840" cy="6412871"/>
          </a:xfrm>
          <a:prstGeom prst="rect">
            <a:avLst/>
          </a:prstGeom>
        </p:spPr>
      </p:pic>
    </p:spTree>
    <p:extLst>
      <p:ext uri="{BB962C8B-B14F-4D97-AF65-F5344CB8AC3E}">
        <p14:creationId xmlns:p14="http://schemas.microsoft.com/office/powerpoint/2010/main" val="866968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85735B-69FB-B244-0F6B-CE80986CE497}"/>
              </a:ext>
            </a:extLst>
          </p:cNvPr>
          <p:cNvPicPr>
            <a:picLocks noChangeAspect="1"/>
          </p:cNvPicPr>
          <p:nvPr/>
        </p:nvPicPr>
        <p:blipFill>
          <a:blip r:embed="rId2"/>
          <a:stretch>
            <a:fillRect/>
          </a:stretch>
        </p:blipFill>
        <p:spPr>
          <a:xfrm>
            <a:off x="238715" y="133301"/>
            <a:ext cx="8543987" cy="6724699"/>
          </a:xfrm>
          <a:prstGeom prst="rect">
            <a:avLst/>
          </a:prstGeom>
        </p:spPr>
      </p:pic>
    </p:spTree>
    <p:extLst>
      <p:ext uri="{BB962C8B-B14F-4D97-AF65-F5344CB8AC3E}">
        <p14:creationId xmlns:p14="http://schemas.microsoft.com/office/powerpoint/2010/main" val="280547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732CF-824C-0729-D303-51A4F1AD3901}"/>
              </a:ext>
            </a:extLst>
          </p:cNvPr>
          <p:cNvPicPr>
            <a:picLocks noChangeAspect="1"/>
          </p:cNvPicPr>
          <p:nvPr/>
        </p:nvPicPr>
        <p:blipFill>
          <a:blip r:embed="rId2"/>
          <a:stretch>
            <a:fillRect/>
          </a:stretch>
        </p:blipFill>
        <p:spPr>
          <a:xfrm>
            <a:off x="41382" y="390708"/>
            <a:ext cx="8382061" cy="6315121"/>
          </a:xfrm>
          <a:prstGeom prst="rect">
            <a:avLst/>
          </a:prstGeom>
        </p:spPr>
      </p:pic>
    </p:spTree>
    <p:extLst>
      <p:ext uri="{BB962C8B-B14F-4D97-AF65-F5344CB8AC3E}">
        <p14:creationId xmlns:p14="http://schemas.microsoft.com/office/powerpoint/2010/main" val="1248765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30C2C9-2394-3373-9893-AE6C43FFDDE3}"/>
              </a:ext>
            </a:extLst>
          </p:cNvPr>
          <p:cNvSpPr txBox="1"/>
          <p:nvPr/>
        </p:nvSpPr>
        <p:spPr>
          <a:xfrm>
            <a:off x="88101" y="437322"/>
            <a:ext cx="9775135" cy="3416320"/>
          </a:xfrm>
          <a:prstGeom prst="rect">
            <a:avLst/>
          </a:prstGeom>
          <a:noFill/>
        </p:spPr>
        <p:txBody>
          <a:bodyPr wrap="square" rtlCol="0">
            <a:spAutoFit/>
          </a:bodyPr>
          <a:lstStyle/>
          <a:p>
            <a:pPr algn="l"/>
            <a:endParaRPr lang="en-GB" b="1" i="0" dirty="0">
              <a:solidFill>
                <a:srgbClr val="151515"/>
              </a:solidFill>
              <a:effectLst/>
              <a:latin typeface="__Roboto_5506ec"/>
            </a:endParaRPr>
          </a:p>
          <a:p>
            <a:pPr algn="l"/>
            <a:r>
              <a:rPr lang="en-GB" b="1" i="0" dirty="0">
                <a:solidFill>
                  <a:srgbClr val="151515"/>
                </a:solidFill>
                <a:effectLst/>
                <a:latin typeface="__Roboto_5506ec"/>
              </a:rPr>
              <a:t>Our Goals of the Case Study:</a:t>
            </a:r>
            <a:endParaRPr lang="en-GB" b="0" i="0" dirty="0">
              <a:solidFill>
                <a:srgbClr val="151515"/>
              </a:solidFill>
              <a:effectLst/>
              <a:latin typeface="__Roboto_5506ec"/>
            </a:endParaRPr>
          </a:p>
          <a:p>
            <a:pPr algn="l">
              <a:buFont typeface="Arial" panose="020B0604020202020204" pitchFamily="34" charset="0"/>
              <a:buChar char="•"/>
            </a:pPr>
            <a:r>
              <a:rPr lang="en-GB" sz="1200" b="0" i="0" dirty="0">
                <a:solidFill>
                  <a:srgbClr val="151515"/>
                </a:solidFill>
                <a:effectLst/>
                <a:latin typeface="__Roboto_5506ec"/>
              </a:rPr>
              <a:t>To </a:t>
            </a:r>
            <a:r>
              <a:rPr lang="en-GB" sz="1200" b="1" i="0" dirty="0">
                <a:solidFill>
                  <a:srgbClr val="151515"/>
                </a:solidFill>
                <a:effectLst/>
                <a:latin typeface="__Roboto_5506ec"/>
              </a:rPr>
              <a:t>build a logistic regression model to assign a lead score</a:t>
            </a:r>
            <a:r>
              <a:rPr lang="en-GB" sz="1200" b="0" i="0" dirty="0">
                <a:solidFill>
                  <a:srgbClr val="151515"/>
                </a:solidFill>
                <a:effectLst/>
                <a:latin typeface="__Roboto_5506ec"/>
              </a:rPr>
              <a:t> between 0 and 100 to each of the leads which can be used by the company to target potential leads.</a:t>
            </a:r>
          </a:p>
          <a:p>
            <a:pPr algn="l">
              <a:buFont typeface="Arial" panose="020B0604020202020204" pitchFamily="34" charset="0"/>
              <a:buChar char="•"/>
            </a:pPr>
            <a:r>
              <a:rPr lang="en-GB" sz="1200" b="0" i="0" dirty="0">
                <a:solidFill>
                  <a:srgbClr val="151515"/>
                </a:solidFill>
                <a:effectLst/>
                <a:latin typeface="__Roboto_5506ec"/>
              </a:rPr>
              <a:t>To </a:t>
            </a:r>
            <a:r>
              <a:rPr lang="en-GB" sz="1200" b="1" i="0" dirty="0">
                <a:solidFill>
                  <a:srgbClr val="151515"/>
                </a:solidFill>
                <a:effectLst/>
                <a:latin typeface="__Roboto_5506ec"/>
              </a:rPr>
              <a:t>adjust to if the company's requirement changes</a:t>
            </a:r>
            <a:r>
              <a:rPr lang="en-GB" sz="1200" b="0" i="0" dirty="0">
                <a:solidFill>
                  <a:srgbClr val="151515"/>
                </a:solidFill>
                <a:effectLst/>
                <a:latin typeface="__Roboto_5506ec"/>
              </a:rPr>
              <a:t> in the future so you will need to handle these as well.</a:t>
            </a:r>
          </a:p>
          <a:p>
            <a:pPr algn="l"/>
            <a:endParaRPr lang="en-GB" b="1" dirty="0">
              <a:solidFill>
                <a:srgbClr val="151515"/>
              </a:solidFill>
              <a:latin typeface="__Roboto_5506ec"/>
            </a:endParaRPr>
          </a:p>
          <a:p>
            <a:pPr algn="l"/>
            <a:endParaRPr lang="en-GB" b="1" dirty="0">
              <a:solidFill>
                <a:srgbClr val="151515"/>
              </a:solidFill>
              <a:latin typeface="__Roboto_5506ec"/>
            </a:endParaRPr>
          </a:p>
          <a:p>
            <a:pPr algn="l"/>
            <a:r>
              <a:rPr lang="en-GB" b="1" i="0" dirty="0">
                <a:solidFill>
                  <a:srgbClr val="151515"/>
                </a:solidFill>
                <a:effectLst/>
                <a:latin typeface="__Roboto_5506ec"/>
              </a:rPr>
              <a:t>The steps are broadly:</a:t>
            </a:r>
            <a:endParaRPr lang="en-GB" b="0" i="0" dirty="0">
              <a:solidFill>
                <a:srgbClr val="151515"/>
              </a:solidFill>
              <a:effectLst/>
              <a:latin typeface="__Roboto_5506ec"/>
            </a:endParaRPr>
          </a:p>
          <a:p>
            <a:pPr algn="l">
              <a:buFont typeface="+mj-lt"/>
              <a:buAutoNum type="arabicPeriod"/>
            </a:pPr>
            <a:r>
              <a:rPr lang="en-GB" sz="1200" b="0" i="0" dirty="0">
                <a:solidFill>
                  <a:srgbClr val="151515"/>
                </a:solidFill>
                <a:effectLst/>
                <a:latin typeface="__Roboto_5506ec"/>
              </a:rPr>
              <a:t>Read and understand the data</a:t>
            </a:r>
          </a:p>
          <a:p>
            <a:pPr algn="l">
              <a:buFont typeface="+mj-lt"/>
              <a:buAutoNum type="arabicPeriod"/>
            </a:pPr>
            <a:r>
              <a:rPr lang="en-GB" sz="1200" b="0" i="0" dirty="0">
                <a:solidFill>
                  <a:srgbClr val="151515"/>
                </a:solidFill>
                <a:effectLst/>
                <a:latin typeface="__Roboto_5506ec"/>
              </a:rPr>
              <a:t>Clean the data</a:t>
            </a:r>
          </a:p>
          <a:p>
            <a:pPr algn="l">
              <a:buFont typeface="+mj-lt"/>
              <a:buAutoNum type="arabicPeriod"/>
            </a:pPr>
            <a:r>
              <a:rPr lang="en-GB" sz="1200" b="0" i="0" dirty="0">
                <a:solidFill>
                  <a:srgbClr val="151515"/>
                </a:solidFill>
                <a:effectLst/>
                <a:latin typeface="__Roboto_5506ec"/>
              </a:rPr>
              <a:t>Prepare the data for Model Building</a:t>
            </a:r>
          </a:p>
          <a:p>
            <a:pPr algn="l">
              <a:buFont typeface="+mj-lt"/>
              <a:buAutoNum type="arabicPeriod"/>
            </a:pPr>
            <a:r>
              <a:rPr lang="en-GB" sz="1200" b="0" i="0" dirty="0">
                <a:solidFill>
                  <a:srgbClr val="151515"/>
                </a:solidFill>
                <a:effectLst/>
                <a:latin typeface="__Roboto_5506ec"/>
              </a:rPr>
              <a:t>Model Building</a:t>
            </a:r>
          </a:p>
          <a:p>
            <a:pPr algn="l">
              <a:buFont typeface="+mj-lt"/>
              <a:buAutoNum type="arabicPeriod"/>
            </a:pPr>
            <a:r>
              <a:rPr lang="en-GB" sz="1200" b="0" i="0" dirty="0">
                <a:solidFill>
                  <a:srgbClr val="151515"/>
                </a:solidFill>
                <a:effectLst/>
                <a:latin typeface="__Roboto_5506ec"/>
              </a:rPr>
              <a:t>Model Evaluation</a:t>
            </a:r>
          </a:p>
          <a:p>
            <a:pPr algn="l">
              <a:buFont typeface="+mj-lt"/>
              <a:buAutoNum type="arabicPeriod"/>
            </a:pPr>
            <a:r>
              <a:rPr lang="en-GB" sz="1200" b="0" i="0" dirty="0">
                <a:solidFill>
                  <a:srgbClr val="151515"/>
                </a:solidFill>
                <a:effectLst/>
                <a:latin typeface="__Roboto_5506ec"/>
              </a:rPr>
              <a:t>Making Predictions on the Test Set</a:t>
            </a:r>
          </a:p>
          <a:p>
            <a:endParaRPr lang="en-IN" dirty="0"/>
          </a:p>
        </p:txBody>
      </p:sp>
    </p:spTree>
    <p:extLst>
      <p:ext uri="{BB962C8B-B14F-4D97-AF65-F5344CB8AC3E}">
        <p14:creationId xmlns:p14="http://schemas.microsoft.com/office/powerpoint/2010/main" val="1337943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B2EF0-5A4E-BBEE-F1C3-BC51B7365808}"/>
              </a:ext>
            </a:extLst>
          </p:cNvPr>
          <p:cNvPicPr>
            <a:picLocks noChangeAspect="1"/>
          </p:cNvPicPr>
          <p:nvPr/>
        </p:nvPicPr>
        <p:blipFill>
          <a:blip r:embed="rId2"/>
          <a:stretch>
            <a:fillRect/>
          </a:stretch>
        </p:blipFill>
        <p:spPr>
          <a:xfrm>
            <a:off x="367717" y="1360825"/>
            <a:ext cx="8534462" cy="2247916"/>
          </a:xfrm>
          <a:prstGeom prst="rect">
            <a:avLst/>
          </a:prstGeom>
        </p:spPr>
      </p:pic>
    </p:spTree>
    <p:extLst>
      <p:ext uri="{BB962C8B-B14F-4D97-AF65-F5344CB8AC3E}">
        <p14:creationId xmlns:p14="http://schemas.microsoft.com/office/powerpoint/2010/main" val="2967985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9EDA6-EBEC-3011-79BC-2C5DEBFDBA10}"/>
              </a:ext>
            </a:extLst>
          </p:cNvPr>
          <p:cNvPicPr>
            <a:picLocks noChangeAspect="1"/>
          </p:cNvPicPr>
          <p:nvPr/>
        </p:nvPicPr>
        <p:blipFill>
          <a:blip r:embed="rId2"/>
          <a:stretch>
            <a:fillRect/>
          </a:stretch>
        </p:blipFill>
        <p:spPr>
          <a:xfrm>
            <a:off x="37034" y="360477"/>
            <a:ext cx="8410636" cy="6296071"/>
          </a:xfrm>
          <a:prstGeom prst="rect">
            <a:avLst/>
          </a:prstGeom>
        </p:spPr>
      </p:pic>
    </p:spTree>
    <p:extLst>
      <p:ext uri="{BB962C8B-B14F-4D97-AF65-F5344CB8AC3E}">
        <p14:creationId xmlns:p14="http://schemas.microsoft.com/office/powerpoint/2010/main" val="2488990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538AF-84F0-168D-624D-B00EABFB8B66}"/>
              </a:ext>
            </a:extLst>
          </p:cNvPr>
          <p:cNvPicPr>
            <a:picLocks noChangeAspect="1"/>
          </p:cNvPicPr>
          <p:nvPr/>
        </p:nvPicPr>
        <p:blipFill>
          <a:blip r:embed="rId2"/>
          <a:stretch>
            <a:fillRect/>
          </a:stretch>
        </p:blipFill>
        <p:spPr>
          <a:xfrm>
            <a:off x="145328" y="536283"/>
            <a:ext cx="8591613" cy="4324382"/>
          </a:xfrm>
          <a:prstGeom prst="rect">
            <a:avLst/>
          </a:prstGeom>
        </p:spPr>
      </p:pic>
    </p:spTree>
    <p:extLst>
      <p:ext uri="{BB962C8B-B14F-4D97-AF65-F5344CB8AC3E}">
        <p14:creationId xmlns:p14="http://schemas.microsoft.com/office/powerpoint/2010/main" val="1669445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AFE16-2DF3-E0A9-DA12-8C86C85B1CFD}"/>
              </a:ext>
            </a:extLst>
          </p:cNvPr>
          <p:cNvPicPr>
            <a:picLocks noChangeAspect="1"/>
          </p:cNvPicPr>
          <p:nvPr/>
        </p:nvPicPr>
        <p:blipFill>
          <a:blip r:embed="rId2"/>
          <a:stretch>
            <a:fillRect/>
          </a:stretch>
        </p:blipFill>
        <p:spPr>
          <a:xfrm>
            <a:off x="323198" y="274130"/>
            <a:ext cx="8543987" cy="6438947"/>
          </a:xfrm>
          <a:prstGeom prst="rect">
            <a:avLst/>
          </a:prstGeom>
        </p:spPr>
      </p:pic>
    </p:spTree>
    <p:extLst>
      <p:ext uri="{BB962C8B-B14F-4D97-AF65-F5344CB8AC3E}">
        <p14:creationId xmlns:p14="http://schemas.microsoft.com/office/powerpoint/2010/main" val="247879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9D61B-1D17-A7D1-E3C4-121B5A00CD5C}"/>
              </a:ext>
            </a:extLst>
          </p:cNvPr>
          <p:cNvPicPr>
            <a:picLocks noChangeAspect="1"/>
          </p:cNvPicPr>
          <p:nvPr/>
        </p:nvPicPr>
        <p:blipFill>
          <a:blip r:embed="rId2"/>
          <a:stretch>
            <a:fillRect/>
          </a:stretch>
        </p:blipFill>
        <p:spPr>
          <a:xfrm>
            <a:off x="272286" y="0"/>
            <a:ext cx="8011980" cy="6391976"/>
          </a:xfrm>
          <a:prstGeom prst="rect">
            <a:avLst/>
          </a:prstGeom>
        </p:spPr>
      </p:pic>
    </p:spTree>
    <p:extLst>
      <p:ext uri="{BB962C8B-B14F-4D97-AF65-F5344CB8AC3E}">
        <p14:creationId xmlns:p14="http://schemas.microsoft.com/office/powerpoint/2010/main" val="411460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B8164-6878-7D5C-D895-CD22E0D5E040}"/>
              </a:ext>
            </a:extLst>
          </p:cNvPr>
          <p:cNvPicPr>
            <a:picLocks noChangeAspect="1"/>
          </p:cNvPicPr>
          <p:nvPr/>
        </p:nvPicPr>
        <p:blipFill>
          <a:blip r:embed="rId2"/>
          <a:stretch>
            <a:fillRect/>
          </a:stretch>
        </p:blipFill>
        <p:spPr>
          <a:xfrm>
            <a:off x="735262" y="0"/>
            <a:ext cx="7153327" cy="6562773"/>
          </a:xfrm>
          <a:prstGeom prst="rect">
            <a:avLst/>
          </a:prstGeom>
        </p:spPr>
      </p:pic>
    </p:spTree>
    <p:extLst>
      <p:ext uri="{BB962C8B-B14F-4D97-AF65-F5344CB8AC3E}">
        <p14:creationId xmlns:p14="http://schemas.microsoft.com/office/powerpoint/2010/main" val="253894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A845E-B57F-6FD3-7F14-1C0F4395441A}"/>
              </a:ext>
            </a:extLst>
          </p:cNvPr>
          <p:cNvPicPr>
            <a:picLocks noChangeAspect="1"/>
          </p:cNvPicPr>
          <p:nvPr/>
        </p:nvPicPr>
        <p:blipFill>
          <a:blip r:embed="rId2"/>
          <a:stretch>
            <a:fillRect/>
          </a:stretch>
        </p:blipFill>
        <p:spPr>
          <a:xfrm>
            <a:off x="143476" y="112432"/>
            <a:ext cx="8066245" cy="1057283"/>
          </a:xfrm>
          <a:prstGeom prst="rect">
            <a:avLst/>
          </a:prstGeom>
        </p:spPr>
      </p:pic>
      <p:pic>
        <p:nvPicPr>
          <p:cNvPr id="7" name="Picture 6">
            <a:extLst>
              <a:ext uri="{FF2B5EF4-FFF2-40B4-BE49-F238E27FC236}">
                <a16:creationId xmlns:a16="http://schemas.microsoft.com/office/drawing/2014/main" id="{4C32D047-7DD3-BE83-C3A2-3BE89C0ACDD2}"/>
              </a:ext>
            </a:extLst>
          </p:cNvPr>
          <p:cNvPicPr>
            <a:picLocks noChangeAspect="1"/>
          </p:cNvPicPr>
          <p:nvPr/>
        </p:nvPicPr>
        <p:blipFill>
          <a:blip r:embed="rId3"/>
          <a:stretch>
            <a:fillRect/>
          </a:stretch>
        </p:blipFill>
        <p:spPr>
          <a:xfrm>
            <a:off x="515779" y="1247360"/>
            <a:ext cx="7693942" cy="5223006"/>
          </a:xfrm>
          <a:prstGeom prst="rect">
            <a:avLst/>
          </a:prstGeom>
        </p:spPr>
      </p:pic>
    </p:spTree>
    <p:extLst>
      <p:ext uri="{BB962C8B-B14F-4D97-AF65-F5344CB8AC3E}">
        <p14:creationId xmlns:p14="http://schemas.microsoft.com/office/powerpoint/2010/main" val="3720083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E5456-FA4B-5C40-30F5-6E8C5A5B3C48}"/>
              </a:ext>
            </a:extLst>
          </p:cNvPr>
          <p:cNvPicPr>
            <a:picLocks noChangeAspect="1"/>
          </p:cNvPicPr>
          <p:nvPr/>
        </p:nvPicPr>
        <p:blipFill>
          <a:blip r:embed="rId2"/>
          <a:stretch>
            <a:fillRect/>
          </a:stretch>
        </p:blipFill>
        <p:spPr>
          <a:xfrm>
            <a:off x="-139799" y="36021"/>
            <a:ext cx="8048684" cy="2114565"/>
          </a:xfrm>
          <a:prstGeom prst="rect">
            <a:avLst/>
          </a:prstGeom>
        </p:spPr>
      </p:pic>
      <p:pic>
        <p:nvPicPr>
          <p:cNvPr id="5" name="Picture 4">
            <a:extLst>
              <a:ext uri="{FF2B5EF4-FFF2-40B4-BE49-F238E27FC236}">
                <a16:creationId xmlns:a16="http://schemas.microsoft.com/office/drawing/2014/main" id="{D4CE6A30-F40A-06C2-A338-C87F7E218264}"/>
              </a:ext>
            </a:extLst>
          </p:cNvPr>
          <p:cNvPicPr>
            <a:picLocks noChangeAspect="1"/>
          </p:cNvPicPr>
          <p:nvPr/>
        </p:nvPicPr>
        <p:blipFill>
          <a:blip r:embed="rId3"/>
          <a:stretch>
            <a:fillRect/>
          </a:stretch>
        </p:blipFill>
        <p:spPr>
          <a:xfrm>
            <a:off x="627458" y="2202035"/>
            <a:ext cx="5614316" cy="4262340"/>
          </a:xfrm>
          <a:prstGeom prst="rect">
            <a:avLst/>
          </a:prstGeom>
        </p:spPr>
      </p:pic>
    </p:spTree>
    <p:extLst>
      <p:ext uri="{BB962C8B-B14F-4D97-AF65-F5344CB8AC3E}">
        <p14:creationId xmlns:p14="http://schemas.microsoft.com/office/powerpoint/2010/main" val="251603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431C6-FE68-3DE1-B04A-4A6E907878A4}"/>
              </a:ext>
            </a:extLst>
          </p:cNvPr>
          <p:cNvPicPr>
            <a:picLocks noChangeAspect="1"/>
          </p:cNvPicPr>
          <p:nvPr/>
        </p:nvPicPr>
        <p:blipFill>
          <a:blip r:embed="rId2"/>
          <a:stretch>
            <a:fillRect/>
          </a:stretch>
        </p:blipFill>
        <p:spPr>
          <a:xfrm>
            <a:off x="951858" y="332523"/>
            <a:ext cx="5457865" cy="6381797"/>
          </a:xfrm>
          <a:prstGeom prst="rect">
            <a:avLst/>
          </a:prstGeom>
        </p:spPr>
      </p:pic>
    </p:spTree>
    <p:extLst>
      <p:ext uri="{BB962C8B-B14F-4D97-AF65-F5344CB8AC3E}">
        <p14:creationId xmlns:p14="http://schemas.microsoft.com/office/powerpoint/2010/main" val="3966971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4F2E2-DF4D-29DD-F082-A1E9E8205664}"/>
              </a:ext>
            </a:extLst>
          </p:cNvPr>
          <p:cNvPicPr>
            <a:picLocks noChangeAspect="1"/>
          </p:cNvPicPr>
          <p:nvPr/>
        </p:nvPicPr>
        <p:blipFill>
          <a:blip r:embed="rId2"/>
          <a:stretch>
            <a:fillRect/>
          </a:stretch>
        </p:blipFill>
        <p:spPr>
          <a:xfrm>
            <a:off x="359300" y="54665"/>
            <a:ext cx="4781306" cy="6197048"/>
          </a:xfrm>
          <a:prstGeom prst="rect">
            <a:avLst/>
          </a:prstGeom>
        </p:spPr>
      </p:pic>
    </p:spTree>
    <p:extLst>
      <p:ext uri="{BB962C8B-B14F-4D97-AF65-F5344CB8AC3E}">
        <p14:creationId xmlns:p14="http://schemas.microsoft.com/office/powerpoint/2010/main" val="382847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BCEEA-24E1-AA0D-6AE5-AB0B6347E263}"/>
              </a:ext>
            </a:extLst>
          </p:cNvPr>
          <p:cNvPicPr>
            <a:picLocks noChangeAspect="1"/>
          </p:cNvPicPr>
          <p:nvPr/>
        </p:nvPicPr>
        <p:blipFill>
          <a:blip r:embed="rId2"/>
          <a:stretch>
            <a:fillRect/>
          </a:stretch>
        </p:blipFill>
        <p:spPr>
          <a:xfrm>
            <a:off x="131858" y="295252"/>
            <a:ext cx="9048051" cy="2438009"/>
          </a:xfrm>
          <a:prstGeom prst="rect">
            <a:avLst/>
          </a:prstGeom>
        </p:spPr>
      </p:pic>
      <p:pic>
        <p:nvPicPr>
          <p:cNvPr id="6" name="Picture 5">
            <a:extLst>
              <a:ext uri="{FF2B5EF4-FFF2-40B4-BE49-F238E27FC236}">
                <a16:creationId xmlns:a16="http://schemas.microsoft.com/office/drawing/2014/main" id="{08B5AC0E-2BD2-9B26-C756-21177A8FEFF9}"/>
              </a:ext>
            </a:extLst>
          </p:cNvPr>
          <p:cNvPicPr>
            <a:picLocks noChangeAspect="1"/>
          </p:cNvPicPr>
          <p:nvPr/>
        </p:nvPicPr>
        <p:blipFill>
          <a:blip r:embed="rId3"/>
          <a:stretch>
            <a:fillRect/>
          </a:stretch>
        </p:blipFill>
        <p:spPr>
          <a:xfrm>
            <a:off x="879612" y="2922105"/>
            <a:ext cx="8105361" cy="3782641"/>
          </a:xfrm>
          <a:prstGeom prst="rect">
            <a:avLst/>
          </a:prstGeom>
        </p:spPr>
      </p:pic>
    </p:spTree>
    <p:extLst>
      <p:ext uri="{BB962C8B-B14F-4D97-AF65-F5344CB8AC3E}">
        <p14:creationId xmlns:p14="http://schemas.microsoft.com/office/powerpoint/2010/main" val="2128971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D2129-F525-3AB1-8DFF-B9E4D5BED3D5}"/>
              </a:ext>
            </a:extLst>
          </p:cNvPr>
          <p:cNvPicPr>
            <a:picLocks noChangeAspect="1"/>
          </p:cNvPicPr>
          <p:nvPr/>
        </p:nvPicPr>
        <p:blipFill>
          <a:blip r:embed="rId2"/>
          <a:stretch>
            <a:fillRect/>
          </a:stretch>
        </p:blipFill>
        <p:spPr>
          <a:xfrm>
            <a:off x="438752" y="0"/>
            <a:ext cx="5400714" cy="5772192"/>
          </a:xfrm>
          <a:prstGeom prst="rect">
            <a:avLst/>
          </a:prstGeom>
        </p:spPr>
      </p:pic>
    </p:spTree>
    <p:extLst>
      <p:ext uri="{BB962C8B-B14F-4D97-AF65-F5344CB8AC3E}">
        <p14:creationId xmlns:p14="http://schemas.microsoft.com/office/powerpoint/2010/main" val="549623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4C475-F501-75B0-2552-98BACF9FD5DC}"/>
              </a:ext>
            </a:extLst>
          </p:cNvPr>
          <p:cNvPicPr>
            <a:picLocks noChangeAspect="1"/>
          </p:cNvPicPr>
          <p:nvPr/>
        </p:nvPicPr>
        <p:blipFill>
          <a:blip r:embed="rId2"/>
          <a:stretch>
            <a:fillRect/>
          </a:stretch>
        </p:blipFill>
        <p:spPr>
          <a:xfrm>
            <a:off x="581627" y="232283"/>
            <a:ext cx="4840169" cy="6151588"/>
          </a:xfrm>
          <a:prstGeom prst="rect">
            <a:avLst/>
          </a:prstGeom>
        </p:spPr>
      </p:pic>
    </p:spTree>
    <p:extLst>
      <p:ext uri="{BB962C8B-B14F-4D97-AF65-F5344CB8AC3E}">
        <p14:creationId xmlns:p14="http://schemas.microsoft.com/office/powerpoint/2010/main" val="405938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77AE3-C9C7-2EF3-6A9A-FF0F58B972BF}"/>
              </a:ext>
            </a:extLst>
          </p:cNvPr>
          <p:cNvPicPr>
            <a:picLocks noChangeAspect="1"/>
          </p:cNvPicPr>
          <p:nvPr/>
        </p:nvPicPr>
        <p:blipFill>
          <a:blip r:embed="rId2"/>
          <a:stretch>
            <a:fillRect/>
          </a:stretch>
        </p:blipFill>
        <p:spPr>
          <a:xfrm>
            <a:off x="481613" y="52363"/>
            <a:ext cx="5543591" cy="6753274"/>
          </a:xfrm>
          <a:prstGeom prst="rect">
            <a:avLst/>
          </a:prstGeom>
        </p:spPr>
      </p:pic>
    </p:spTree>
    <p:extLst>
      <p:ext uri="{BB962C8B-B14F-4D97-AF65-F5344CB8AC3E}">
        <p14:creationId xmlns:p14="http://schemas.microsoft.com/office/powerpoint/2010/main" val="3200969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7A0C00-8535-FEA3-9CA9-34D514DB0FF1}"/>
              </a:ext>
            </a:extLst>
          </p:cNvPr>
          <p:cNvPicPr>
            <a:picLocks noChangeAspect="1"/>
          </p:cNvPicPr>
          <p:nvPr/>
        </p:nvPicPr>
        <p:blipFill>
          <a:blip r:embed="rId2"/>
          <a:stretch>
            <a:fillRect/>
          </a:stretch>
        </p:blipFill>
        <p:spPr>
          <a:xfrm>
            <a:off x="425085" y="114300"/>
            <a:ext cx="4616553" cy="5953588"/>
          </a:xfrm>
          <a:prstGeom prst="rect">
            <a:avLst/>
          </a:prstGeom>
        </p:spPr>
      </p:pic>
    </p:spTree>
    <p:extLst>
      <p:ext uri="{BB962C8B-B14F-4D97-AF65-F5344CB8AC3E}">
        <p14:creationId xmlns:p14="http://schemas.microsoft.com/office/powerpoint/2010/main" val="351612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482037-F78A-6B40-7571-134488D319F8}"/>
              </a:ext>
            </a:extLst>
          </p:cNvPr>
          <p:cNvPicPr>
            <a:picLocks noChangeAspect="1"/>
          </p:cNvPicPr>
          <p:nvPr/>
        </p:nvPicPr>
        <p:blipFill>
          <a:blip r:embed="rId2"/>
          <a:stretch>
            <a:fillRect/>
          </a:stretch>
        </p:blipFill>
        <p:spPr>
          <a:xfrm>
            <a:off x="359446" y="311408"/>
            <a:ext cx="6657580" cy="4953036"/>
          </a:xfrm>
          <a:prstGeom prst="rect">
            <a:avLst/>
          </a:prstGeom>
        </p:spPr>
      </p:pic>
    </p:spTree>
    <p:extLst>
      <p:ext uri="{BB962C8B-B14F-4D97-AF65-F5344CB8AC3E}">
        <p14:creationId xmlns:p14="http://schemas.microsoft.com/office/powerpoint/2010/main" val="3743499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B576C8-B3E0-29EB-DCEC-064B318E9A2F}"/>
              </a:ext>
            </a:extLst>
          </p:cNvPr>
          <p:cNvPicPr>
            <a:picLocks noChangeAspect="1"/>
          </p:cNvPicPr>
          <p:nvPr/>
        </p:nvPicPr>
        <p:blipFill>
          <a:blip r:embed="rId2"/>
          <a:stretch>
            <a:fillRect/>
          </a:stretch>
        </p:blipFill>
        <p:spPr>
          <a:xfrm>
            <a:off x="481407" y="212013"/>
            <a:ext cx="5305464" cy="5867443"/>
          </a:xfrm>
          <a:prstGeom prst="rect">
            <a:avLst/>
          </a:prstGeom>
        </p:spPr>
      </p:pic>
    </p:spTree>
    <p:extLst>
      <p:ext uri="{BB962C8B-B14F-4D97-AF65-F5344CB8AC3E}">
        <p14:creationId xmlns:p14="http://schemas.microsoft.com/office/powerpoint/2010/main" val="1511264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DA9062-7A24-679E-6F72-1856FE4F8033}"/>
              </a:ext>
            </a:extLst>
          </p:cNvPr>
          <p:cNvPicPr>
            <a:picLocks noChangeAspect="1"/>
          </p:cNvPicPr>
          <p:nvPr/>
        </p:nvPicPr>
        <p:blipFill>
          <a:blip r:embed="rId2"/>
          <a:stretch>
            <a:fillRect/>
          </a:stretch>
        </p:blipFill>
        <p:spPr>
          <a:xfrm>
            <a:off x="410383" y="272683"/>
            <a:ext cx="5467390" cy="5686467"/>
          </a:xfrm>
          <a:prstGeom prst="rect">
            <a:avLst/>
          </a:prstGeom>
        </p:spPr>
      </p:pic>
    </p:spTree>
    <p:extLst>
      <p:ext uri="{BB962C8B-B14F-4D97-AF65-F5344CB8AC3E}">
        <p14:creationId xmlns:p14="http://schemas.microsoft.com/office/powerpoint/2010/main" val="1948543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83063-9239-E625-01F8-C18CC27FD5C0}"/>
              </a:ext>
            </a:extLst>
          </p:cNvPr>
          <p:cNvPicPr>
            <a:picLocks noChangeAspect="1"/>
          </p:cNvPicPr>
          <p:nvPr/>
        </p:nvPicPr>
        <p:blipFill>
          <a:blip r:embed="rId2"/>
          <a:stretch>
            <a:fillRect/>
          </a:stretch>
        </p:blipFill>
        <p:spPr>
          <a:xfrm>
            <a:off x="339567" y="381395"/>
            <a:ext cx="5410240" cy="5200688"/>
          </a:xfrm>
          <a:prstGeom prst="rect">
            <a:avLst/>
          </a:prstGeom>
        </p:spPr>
      </p:pic>
    </p:spTree>
    <p:extLst>
      <p:ext uri="{BB962C8B-B14F-4D97-AF65-F5344CB8AC3E}">
        <p14:creationId xmlns:p14="http://schemas.microsoft.com/office/powerpoint/2010/main" val="1644860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AF1A94-1D91-3475-E167-0D3F01039C69}"/>
              </a:ext>
            </a:extLst>
          </p:cNvPr>
          <p:cNvPicPr>
            <a:picLocks noChangeAspect="1"/>
          </p:cNvPicPr>
          <p:nvPr/>
        </p:nvPicPr>
        <p:blipFill>
          <a:blip r:embed="rId2"/>
          <a:stretch>
            <a:fillRect/>
          </a:stretch>
        </p:blipFill>
        <p:spPr>
          <a:xfrm>
            <a:off x="353855" y="329627"/>
            <a:ext cx="5381664" cy="5562641"/>
          </a:xfrm>
          <a:prstGeom prst="rect">
            <a:avLst/>
          </a:prstGeom>
        </p:spPr>
      </p:pic>
    </p:spTree>
    <p:extLst>
      <p:ext uri="{BB962C8B-B14F-4D97-AF65-F5344CB8AC3E}">
        <p14:creationId xmlns:p14="http://schemas.microsoft.com/office/powerpoint/2010/main" val="365703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94EF0-939A-E4C7-36FB-A1B22A9A6C9D}"/>
              </a:ext>
            </a:extLst>
          </p:cNvPr>
          <p:cNvPicPr>
            <a:picLocks noChangeAspect="1"/>
          </p:cNvPicPr>
          <p:nvPr/>
        </p:nvPicPr>
        <p:blipFill>
          <a:blip r:embed="rId2"/>
          <a:stretch>
            <a:fillRect/>
          </a:stretch>
        </p:blipFill>
        <p:spPr>
          <a:xfrm>
            <a:off x="282831" y="585150"/>
            <a:ext cx="5314989" cy="4286281"/>
          </a:xfrm>
          <a:prstGeom prst="rect">
            <a:avLst/>
          </a:prstGeom>
        </p:spPr>
      </p:pic>
    </p:spTree>
    <p:extLst>
      <p:ext uri="{BB962C8B-B14F-4D97-AF65-F5344CB8AC3E}">
        <p14:creationId xmlns:p14="http://schemas.microsoft.com/office/powerpoint/2010/main" val="216768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A9E165-2949-9572-345A-D51582BCCE8D}"/>
              </a:ext>
            </a:extLst>
          </p:cNvPr>
          <p:cNvPicPr>
            <a:picLocks noChangeAspect="1"/>
          </p:cNvPicPr>
          <p:nvPr/>
        </p:nvPicPr>
        <p:blipFill>
          <a:blip r:embed="rId2"/>
          <a:stretch>
            <a:fillRect/>
          </a:stretch>
        </p:blipFill>
        <p:spPr>
          <a:xfrm>
            <a:off x="0" y="203753"/>
            <a:ext cx="9362827" cy="3910858"/>
          </a:xfrm>
          <a:prstGeom prst="rect">
            <a:avLst/>
          </a:prstGeom>
        </p:spPr>
      </p:pic>
      <p:pic>
        <p:nvPicPr>
          <p:cNvPr id="5" name="Picture 4">
            <a:extLst>
              <a:ext uri="{FF2B5EF4-FFF2-40B4-BE49-F238E27FC236}">
                <a16:creationId xmlns:a16="http://schemas.microsoft.com/office/drawing/2014/main" id="{D2974D47-5463-66C8-A133-A08B938FBF58}"/>
              </a:ext>
            </a:extLst>
          </p:cNvPr>
          <p:cNvPicPr>
            <a:picLocks noChangeAspect="1"/>
          </p:cNvPicPr>
          <p:nvPr/>
        </p:nvPicPr>
        <p:blipFill>
          <a:blip r:embed="rId3"/>
          <a:stretch>
            <a:fillRect/>
          </a:stretch>
        </p:blipFill>
        <p:spPr>
          <a:xfrm>
            <a:off x="208887" y="4284767"/>
            <a:ext cx="8482883" cy="2369480"/>
          </a:xfrm>
          <a:prstGeom prst="rect">
            <a:avLst/>
          </a:prstGeom>
        </p:spPr>
      </p:pic>
    </p:spTree>
    <p:extLst>
      <p:ext uri="{BB962C8B-B14F-4D97-AF65-F5344CB8AC3E}">
        <p14:creationId xmlns:p14="http://schemas.microsoft.com/office/powerpoint/2010/main" val="1475425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BD7432-B4B7-8B57-2688-9D50B7705776}"/>
              </a:ext>
            </a:extLst>
          </p:cNvPr>
          <p:cNvPicPr>
            <a:picLocks noChangeAspect="1"/>
          </p:cNvPicPr>
          <p:nvPr/>
        </p:nvPicPr>
        <p:blipFill>
          <a:blip r:embed="rId2"/>
          <a:stretch>
            <a:fillRect/>
          </a:stretch>
        </p:blipFill>
        <p:spPr>
          <a:xfrm>
            <a:off x="343502" y="421772"/>
            <a:ext cx="5362614" cy="5457865"/>
          </a:xfrm>
          <a:prstGeom prst="rect">
            <a:avLst/>
          </a:prstGeom>
        </p:spPr>
      </p:pic>
    </p:spTree>
    <p:extLst>
      <p:ext uri="{BB962C8B-B14F-4D97-AF65-F5344CB8AC3E}">
        <p14:creationId xmlns:p14="http://schemas.microsoft.com/office/powerpoint/2010/main" val="3667795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DB0468-A238-814B-03BD-4EE4BB8F58EE}"/>
              </a:ext>
            </a:extLst>
          </p:cNvPr>
          <p:cNvPicPr>
            <a:picLocks noChangeAspect="1"/>
          </p:cNvPicPr>
          <p:nvPr/>
        </p:nvPicPr>
        <p:blipFill>
          <a:blip r:embed="rId2"/>
          <a:stretch>
            <a:fillRect/>
          </a:stretch>
        </p:blipFill>
        <p:spPr>
          <a:xfrm>
            <a:off x="349920" y="143680"/>
            <a:ext cx="5429290" cy="6153195"/>
          </a:xfrm>
          <a:prstGeom prst="rect">
            <a:avLst/>
          </a:prstGeom>
        </p:spPr>
      </p:pic>
    </p:spTree>
    <p:extLst>
      <p:ext uri="{BB962C8B-B14F-4D97-AF65-F5344CB8AC3E}">
        <p14:creationId xmlns:p14="http://schemas.microsoft.com/office/powerpoint/2010/main" val="4038788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D23BC-0958-2E58-CB38-5BFAD4A634C4}"/>
              </a:ext>
            </a:extLst>
          </p:cNvPr>
          <p:cNvPicPr>
            <a:picLocks noChangeAspect="1"/>
          </p:cNvPicPr>
          <p:nvPr/>
        </p:nvPicPr>
        <p:blipFill>
          <a:blip r:embed="rId2"/>
          <a:stretch>
            <a:fillRect/>
          </a:stretch>
        </p:blipFill>
        <p:spPr>
          <a:xfrm>
            <a:off x="743551" y="463185"/>
            <a:ext cx="5476915" cy="5534065"/>
          </a:xfrm>
          <a:prstGeom prst="rect">
            <a:avLst/>
          </a:prstGeom>
        </p:spPr>
      </p:pic>
    </p:spTree>
    <p:extLst>
      <p:ext uri="{BB962C8B-B14F-4D97-AF65-F5344CB8AC3E}">
        <p14:creationId xmlns:p14="http://schemas.microsoft.com/office/powerpoint/2010/main" val="1738180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B25D6-ECA8-A134-4EF4-675B0324CC01}"/>
              </a:ext>
            </a:extLst>
          </p:cNvPr>
          <p:cNvPicPr>
            <a:picLocks noChangeAspect="1"/>
          </p:cNvPicPr>
          <p:nvPr/>
        </p:nvPicPr>
        <p:blipFill>
          <a:blip r:embed="rId2"/>
          <a:stretch>
            <a:fillRect/>
          </a:stretch>
        </p:blipFill>
        <p:spPr>
          <a:xfrm>
            <a:off x="328799" y="189236"/>
            <a:ext cx="5372139" cy="5734092"/>
          </a:xfrm>
          <a:prstGeom prst="rect">
            <a:avLst/>
          </a:prstGeom>
        </p:spPr>
      </p:pic>
    </p:spTree>
    <p:extLst>
      <p:ext uri="{BB962C8B-B14F-4D97-AF65-F5344CB8AC3E}">
        <p14:creationId xmlns:p14="http://schemas.microsoft.com/office/powerpoint/2010/main" val="577759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6EEF8-E9A4-8208-87FB-DE42561F8CB2}"/>
              </a:ext>
            </a:extLst>
          </p:cNvPr>
          <p:cNvPicPr>
            <a:picLocks noChangeAspect="1"/>
          </p:cNvPicPr>
          <p:nvPr/>
        </p:nvPicPr>
        <p:blipFill>
          <a:blip r:embed="rId2"/>
          <a:stretch>
            <a:fillRect/>
          </a:stretch>
        </p:blipFill>
        <p:spPr>
          <a:xfrm>
            <a:off x="623247" y="104750"/>
            <a:ext cx="5429290" cy="6648499"/>
          </a:xfrm>
          <a:prstGeom prst="rect">
            <a:avLst/>
          </a:prstGeom>
        </p:spPr>
      </p:pic>
    </p:spTree>
    <p:extLst>
      <p:ext uri="{BB962C8B-B14F-4D97-AF65-F5344CB8AC3E}">
        <p14:creationId xmlns:p14="http://schemas.microsoft.com/office/powerpoint/2010/main" val="3426424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0B281A-F801-E2CC-A8AB-D31016584D9B}"/>
              </a:ext>
            </a:extLst>
          </p:cNvPr>
          <p:cNvPicPr>
            <a:picLocks noChangeAspect="1"/>
          </p:cNvPicPr>
          <p:nvPr/>
        </p:nvPicPr>
        <p:blipFill>
          <a:blip r:embed="rId2"/>
          <a:stretch>
            <a:fillRect/>
          </a:stretch>
        </p:blipFill>
        <p:spPr>
          <a:xfrm>
            <a:off x="728022" y="241207"/>
            <a:ext cx="5448340" cy="6296071"/>
          </a:xfrm>
          <a:prstGeom prst="rect">
            <a:avLst/>
          </a:prstGeom>
        </p:spPr>
      </p:pic>
    </p:spTree>
    <p:extLst>
      <p:ext uri="{BB962C8B-B14F-4D97-AF65-F5344CB8AC3E}">
        <p14:creationId xmlns:p14="http://schemas.microsoft.com/office/powerpoint/2010/main" val="1708127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9E5C5-90E9-604C-F760-7F4EB9D2A43F}"/>
              </a:ext>
            </a:extLst>
          </p:cNvPr>
          <p:cNvPicPr>
            <a:picLocks noChangeAspect="1"/>
          </p:cNvPicPr>
          <p:nvPr/>
        </p:nvPicPr>
        <p:blipFill>
          <a:blip r:embed="rId2"/>
          <a:stretch>
            <a:fillRect/>
          </a:stretch>
        </p:blipFill>
        <p:spPr>
          <a:xfrm>
            <a:off x="407278" y="244525"/>
            <a:ext cx="5324514" cy="5305464"/>
          </a:xfrm>
          <a:prstGeom prst="rect">
            <a:avLst/>
          </a:prstGeom>
        </p:spPr>
      </p:pic>
    </p:spTree>
    <p:extLst>
      <p:ext uri="{BB962C8B-B14F-4D97-AF65-F5344CB8AC3E}">
        <p14:creationId xmlns:p14="http://schemas.microsoft.com/office/powerpoint/2010/main" val="410793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9478A-6F51-1704-FAE7-732261BC7658}"/>
              </a:ext>
            </a:extLst>
          </p:cNvPr>
          <p:cNvPicPr>
            <a:picLocks noChangeAspect="1"/>
          </p:cNvPicPr>
          <p:nvPr/>
        </p:nvPicPr>
        <p:blipFill>
          <a:blip r:embed="rId2"/>
          <a:stretch>
            <a:fillRect/>
          </a:stretch>
        </p:blipFill>
        <p:spPr>
          <a:xfrm>
            <a:off x="306840" y="807546"/>
            <a:ext cx="8020109" cy="2171716"/>
          </a:xfrm>
          <a:prstGeom prst="rect">
            <a:avLst/>
          </a:prstGeom>
        </p:spPr>
      </p:pic>
    </p:spTree>
    <p:extLst>
      <p:ext uri="{BB962C8B-B14F-4D97-AF65-F5344CB8AC3E}">
        <p14:creationId xmlns:p14="http://schemas.microsoft.com/office/powerpoint/2010/main" val="14315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8D84A-67E8-B6ED-633B-A1B7D7FF4841}"/>
              </a:ext>
            </a:extLst>
          </p:cNvPr>
          <p:cNvPicPr>
            <a:picLocks noChangeAspect="1"/>
          </p:cNvPicPr>
          <p:nvPr/>
        </p:nvPicPr>
        <p:blipFill>
          <a:blip r:embed="rId2"/>
          <a:stretch>
            <a:fillRect/>
          </a:stretch>
        </p:blipFill>
        <p:spPr>
          <a:xfrm>
            <a:off x="123578" y="185501"/>
            <a:ext cx="9288779" cy="4868547"/>
          </a:xfrm>
          <a:prstGeom prst="rect">
            <a:avLst/>
          </a:prstGeom>
        </p:spPr>
      </p:pic>
    </p:spTree>
    <p:extLst>
      <p:ext uri="{BB962C8B-B14F-4D97-AF65-F5344CB8AC3E}">
        <p14:creationId xmlns:p14="http://schemas.microsoft.com/office/powerpoint/2010/main" val="204382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96B68-813B-2F25-9F26-55181AC364F4}"/>
              </a:ext>
            </a:extLst>
          </p:cNvPr>
          <p:cNvPicPr>
            <a:picLocks noChangeAspect="1"/>
          </p:cNvPicPr>
          <p:nvPr/>
        </p:nvPicPr>
        <p:blipFill>
          <a:blip r:embed="rId2"/>
          <a:stretch>
            <a:fillRect/>
          </a:stretch>
        </p:blipFill>
        <p:spPr>
          <a:xfrm>
            <a:off x="67255" y="267714"/>
            <a:ext cx="10035871" cy="5313108"/>
          </a:xfrm>
          <a:prstGeom prst="rect">
            <a:avLst/>
          </a:prstGeom>
        </p:spPr>
      </p:pic>
      <p:pic>
        <p:nvPicPr>
          <p:cNvPr id="5" name="Picture 4">
            <a:extLst>
              <a:ext uri="{FF2B5EF4-FFF2-40B4-BE49-F238E27FC236}">
                <a16:creationId xmlns:a16="http://schemas.microsoft.com/office/drawing/2014/main" id="{AC6C04D1-7E92-68CE-F12E-7CCDE612AF02}"/>
              </a:ext>
            </a:extLst>
          </p:cNvPr>
          <p:cNvPicPr>
            <a:picLocks noChangeAspect="1"/>
          </p:cNvPicPr>
          <p:nvPr/>
        </p:nvPicPr>
        <p:blipFill>
          <a:blip r:embed="rId3"/>
          <a:stretch>
            <a:fillRect/>
          </a:stretch>
        </p:blipFill>
        <p:spPr>
          <a:xfrm>
            <a:off x="393800" y="5925997"/>
            <a:ext cx="8934074" cy="561979"/>
          </a:xfrm>
          <a:prstGeom prst="rect">
            <a:avLst/>
          </a:prstGeom>
        </p:spPr>
      </p:pic>
    </p:spTree>
    <p:extLst>
      <p:ext uri="{BB962C8B-B14F-4D97-AF65-F5344CB8AC3E}">
        <p14:creationId xmlns:p14="http://schemas.microsoft.com/office/powerpoint/2010/main" val="2522775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89CA04-F89E-049D-85ED-582BE4C88768}"/>
              </a:ext>
            </a:extLst>
          </p:cNvPr>
          <p:cNvPicPr>
            <a:picLocks noChangeAspect="1"/>
          </p:cNvPicPr>
          <p:nvPr/>
        </p:nvPicPr>
        <p:blipFill>
          <a:blip r:embed="rId2"/>
          <a:stretch>
            <a:fillRect/>
          </a:stretch>
        </p:blipFill>
        <p:spPr>
          <a:xfrm>
            <a:off x="268118" y="104361"/>
            <a:ext cx="7560808" cy="5262998"/>
          </a:xfrm>
          <a:prstGeom prst="rect">
            <a:avLst/>
          </a:prstGeom>
        </p:spPr>
      </p:pic>
      <p:pic>
        <p:nvPicPr>
          <p:cNvPr id="5" name="Picture 4">
            <a:extLst>
              <a:ext uri="{FF2B5EF4-FFF2-40B4-BE49-F238E27FC236}">
                <a16:creationId xmlns:a16="http://schemas.microsoft.com/office/drawing/2014/main" id="{89E92DCF-975D-A955-2F62-ADF718E6AB06}"/>
              </a:ext>
            </a:extLst>
          </p:cNvPr>
          <p:cNvPicPr>
            <a:picLocks noChangeAspect="1"/>
          </p:cNvPicPr>
          <p:nvPr/>
        </p:nvPicPr>
        <p:blipFill>
          <a:blip r:embed="rId3"/>
          <a:stretch>
            <a:fillRect/>
          </a:stretch>
        </p:blipFill>
        <p:spPr>
          <a:xfrm>
            <a:off x="685564" y="5842136"/>
            <a:ext cx="7839132" cy="361953"/>
          </a:xfrm>
          <a:prstGeom prst="rect">
            <a:avLst/>
          </a:prstGeom>
        </p:spPr>
      </p:pic>
    </p:spTree>
    <p:extLst>
      <p:ext uri="{BB962C8B-B14F-4D97-AF65-F5344CB8AC3E}">
        <p14:creationId xmlns:p14="http://schemas.microsoft.com/office/powerpoint/2010/main" val="29092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96AEE6-B10D-E25B-CB22-311A2010A4F0}"/>
              </a:ext>
            </a:extLst>
          </p:cNvPr>
          <p:cNvPicPr>
            <a:picLocks noChangeAspect="1"/>
          </p:cNvPicPr>
          <p:nvPr/>
        </p:nvPicPr>
        <p:blipFill>
          <a:blip r:embed="rId2"/>
          <a:stretch>
            <a:fillRect/>
          </a:stretch>
        </p:blipFill>
        <p:spPr>
          <a:xfrm>
            <a:off x="307254" y="368968"/>
            <a:ext cx="8496362" cy="6000794"/>
          </a:xfrm>
          <a:prstGeom prst="rect">
            <a:avLst/>
          </a:prstGeom>
        </p:spPr>
      </p:pic>
    </p:spTree>
    <p:extLst>
      <p:ext uri="{BB962C8B-B14F-4D97-AF65-F5344CB8AC3E}">
        <p14:creationId xmlns:p14="http://schemas.microsoft.com/office/powerpoint/2010/main" val="399567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79A1-D655-4353-A3E9-48AAD4A84D4C}"/>
              </a:ext>
            </a:extLst>
          </p:cNvPr>
          <p:cNvPicPr>
            <a:picLocks noChangeAspect="1"/>
          </p:cNvPicPr>
          <p:nvPr/>
        </p:nvPicPr>
        <p:blipFill>
          <a:blip r:embed="rId2"/>
          <a:stretch>
            <a:fillRect/>
          </a:stretch>
        </p:blipFill>
        <p:spPr>
          <a:xfrm>
            <a:off x="462552" y="615377"/>
            <a:ext cx="8324911" cy="5448340"/>
          </a:xfrm>
          <a:prstGeom prst="rect">
            <a:avLst/>
          </a:prstGeom>
        </p:spPr>
      </p:pic>
    </p:spTree>
    <p:extLst>
      <p:ext uri="{BB962C8B-B14F-4D97-AF65-F5344CB8AC3E}">
        <p14:creationId xmlns:p14="http://schemas.microsoft.com/office/powerpoint/2010/main" val="119398938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156</TotalTime>
  <Words>433</Words>
  <Application>Microsoft Office PowerPoint</Application>
  <PresentationFormat>Widescreen</PresentationFormat>
  <Paragraphs>17</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__Roboto_5506ec</vt:lpstr>
      <vt:lpstr>Arial</vt:lpstr>
      <vt:lpstr>Calibri</vt:lpstr>
      <vt:lpstr>Trebuchet MS</vt:lpstr>
      <vt:lpstr>var(--font-inter)</vt:lpstr>
      <vt:lpstr>Wingdings 3</vt:lpstr>
      <vt:lpstr>Facet</vt:lpstr>
      <vt:lpstr>Lead Scoring Case Study  Prepared by : Chand Pasha and Nithish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 Pasha</dc:creator>
  <cp:lastModifiedBy>Chand Pasha</cp:lastModifiedBy>
  <cp:revision>66</cp:revision>
  <dcterms:created xsi:type="dcterms:W3CDTF">2023-08-15T03:24:19Z</dcterms:created>
  <dcterms:modified xsi:type="dcterms:W3CDTF">2023-08-15T06:01:57Z</dcterms:modified>
</cp:coreProperties>
</file>